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6A311-4DAC-4F61-84D6-DCBBF8AC2045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EDE35-0881-4F93-959A-9FCF8FEF7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78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65025" y="1143000"/>
            <a:ext cx="4127950" cy="3085944"/>
          </a:xfrm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6390EE-7199-453E-BA4A-0081D64B7242}" type="slidenum">
              <a:rPr lang="en-IN" altLang="en-US" smtClean="0">
                <a:solidFill>
                  <a:srgbClr val="000000"/>
                </a:solidFill>
              </a:rPr>
              <a:pPr/>
              <a:t>1</a:t>
            </a:fld>
            <a:endParaRPr lang="en-IN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405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9" descr="advi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325" y="195263"/>
            <a:ext cx="1066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3205163" y="838200"/>
            <a:ext cx="578643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</a:t>
            </a:r>
            <a:r>
              <a:rPr lang="en-US" sz="1100" dirty="0">
                <a:solidFill>
                  <a:srgbClr val="000000"/>
                </a:solidFill>
                <a:latin typeface="Calibri" pitchFamily="34" charset="0"/>
              </a:rPr>
              <a:t>Fixture design needs to change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58750" y="152400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8750" y="15240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6550" y="1524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01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6550" y="3048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Oil Pump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6550" y="4572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QA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8750" y="6096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:-</a:t>
            </a:r>
            <a:r>
              <a:rPr lang="en-US" sz="105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A315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750" y="609600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 </a:t>
            </a:r>
            <a:r>
              <a:rPr 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De-comp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6163" y="152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6163" y="304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6163" y="457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5163" y="609600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 :- </a:t>
            </a:r>
            <a:r>
              <a:rPr 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Number punching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188" y="609600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:-Date punching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48037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7240588" y="152400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6035" name="WordArt 16"/>
          <p:cNvSpPr>
            <a:spLocks noChangeArrowheads="1" noChangeShapeType="1" noTextEdit="1"/>
          </p:cNvSpPr>
          <p:nvPr/>
        </p:nvSpPr>
        <p:spPr bwMode="auto">
          <a:xfrm>
            <a:off x="7316788" y="228600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5108575" y="152400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54133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5718175" y="1524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60213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63261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6630988" y="152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69357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48037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51085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54133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5718175" y="3048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60213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63261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66309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69357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4803775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5108575" y="457200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5413375" y="457200"/>
            <a:ext cx="6080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60213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63261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6630988" y="4572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69357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58750" y="838200"/>
            <a:ext cx="3046413" cy="5190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</a:rPr>
              <a:t>KAIZEN THEME : </a:t>
            </a:r>
            <a:r>
              <a:rPr lang="en-US" altLang="en-US" sz="1100" dirty="0">
                <a:solidFill>
                  <a:srgbClr val="000000"/>
                </a:solidFill>
                <a:latin typeface="Calibri" pitchFamily="34" charset="0"/>
              </a:rPr>
              <a:t>To  </a:t>
            </a:r>
            <a:r>
              <a:rPr lang="en-US" altLang="en-US" sz="1100" dirty="0" smtClean="0">
                <a:solidFill>
                  <a:srgbClr val="000000"/>
                </a:solidFill>
                <a:latin typeface="Calibri" pitchFamily="34" charset="0"/>
              </a:rPr>
              <a:t>avoid </a:t>
            </a:r>
            <a:r>
              <a:rPr lang="en-US" altLang="en-US" sz="11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en-US" sz="1100" dirty="0" smtClean="0">
                <a:solidFill>
                  <a:srgbClr val="000000"/>
                </a:solidFill>
                <a:latin typeface="Calibri" pitchFamily="34" charset="0"/>
              </a:rPr>
              <a:t>customer complaint  </a:t>
            </a:r>
            <a:r>
              <a:rPr lang="en-US" altLang="en-US" sz="1100" dirty="0" err="1" smtClean="0">
                <a:solidFill>
                  <a:srgbClr val="000000"/>
                </a:solidFill>
                <a:latin typeface="Calibri" pitchFamily="34" charset="0"/>
              </a:rPr>
              <a:t>decomp</a:t>
            </a:r>
            <a:r>
              <a:rPr lang="en-US" altLang="en-US" sz="1100" dirty="0" smtClean="0">
                <a:solidFill>
                  <a:srgbClr val="000000"/>
                </a:solidFill>
                <a:latin typeface="Calibri" pitchFamily="34" charset="0"/>
              </a:rPr>
              <a:t> line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68275" y="1355725"/>
            <a:ext cx="3046403" cy="473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</a:rPr>
              <a:t>Problem present status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</a:rPr>
              <a:t>:-</a:t>
            </a:r>
            <a:r>
              <a:rPr lang="en-US" altLang="en-US" sz="11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en-US" sz="1100" dirty="0" smtClean="0">
                <a:solidFill>
                  <a:srgbClr val="000000"/>
                </a:solidFill>
                <a:latin typeface="Calibri" pitchFamily="34" charset="0"/>
              </a:rPr>
              <a:t>operator fatigue due to move able flyweight  on number punching  fixture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6060" name="Rectangle 43"/>
          <p:cNvSpPr>
            <a:spLocks noChangeArrowheads="1"/>
          </p:cNvSpPr>
          <p:nvPr/>
        </p:nvSpPr>
        <p:spPr bwMode="auto">
          <a:xfrm>
            <a:off x="3214678" y="1143000"/>
            <a:ext cx="3259147" cy="2513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1000" b="1" dirty="0">
                <a:solidFill>
                  <a:srgbClr val="0033CC"/>
                </a:solidFill>
                <a:latin typeface="Calibri" pitchFamily="34" charset="0"/>
              </a:rPr>
              <a:t>COUNTERMEASURE</a:t>
            </a:r>
            <a:r>
              <a:rPr lang="en-US" altLang="en-US" sz="1000" dirty="0">
                <a:solidFill>
                  <a:srgbClr val="000000"/>
                </a:solidFill>
                <a:latin typeface="Calibri" pitchFamily="34" charset="0"/>
              </a:rPr>
              <a:t>:- </a:t>
            </a:r>
          </a:p>
          <a:p>
            <a:r>
              <a:rPr lang="en-US" sz="1100" dirty="0">
                <a:solidFill>
                  <a:srgbClr val="000000"/>
                </a:solidFill>
                <a:latin typeface="Calibri" pitchFamily="34" charset="0"/>
              </a:rPr>
              <a:t>1) To get rigid resting fixture procured with  </a:t>
            </a:r>
            <a:r>
              <a:rPr lang="en-US" sz="1100" dirty="0" smtClean="0">
                <a:solidFill>
                  <a:srgbClr val="000000"/>
                </a:solidFill>
                <a:latin typeface="Calibri" pitchFamily="34" charset="0"/>
              </a:rPr>
              <a:t>guide pins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588" y="11430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588" y="12954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588" y="14478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588" y="16002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988" y="11430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1949 Nos</a:t>
            </a: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3988" y="1295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Nos</a:t>
            </a: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988" y="1447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25.9.2016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988" y="1600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20.10.2016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6477000" y="1752600"/>
            <a:ext cx="2514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:  </a:t>
            </a:r>
            <a:r>
              <a:rPr lang="en-US" altLang="en-US" sz="1100" dirty="0" err="1" smtClean="0">
                <a:solidFill>
                  <a:srgbClr val="000000"/>
                </a:solidFill>
                <a:latin typeface="Calibri" pitchFamily="34" charset="0"/>
              </a:rPr>
              <a:t>Sushma</a:t>
            </a:r>
            <a:r>
              <a:rPr lang="en-US" altLang="en-US" sz="11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en-US" sz="1100" dirty="0" err="1" smtClean="0">
                <a:solidFill>
                  <a:srgbClr val="000000"/>
                </a:solidFill>
                <a:latin typeface="Calibri" pitchFamily="34" charset="0"/>
              </a:rPr>
              <a:t>thorat</a:t>
            </a:r>
            <a:r>
              <a:rPr lang="en-US" altLang="en-US" sz="1100" dirty="0" smtClean="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en-US" altLang="en-US" sz="1100" dirty="0">
                <a:solidFill>
                  <a:srgbClr val="000000"/>
                </a:solidFill>
                <a:latin typeface="Calibri" pitchFamily="34" charset="0"/>
              </a:rPr>
              <a:t>Nitin </a:t>
            </a:r>
            <a:r>
              <a:rPr lang="en-US" altLang="en-US" sz="1100" dirty="0" smtClean="0">
                <a:solidFill>
                  <a:srgbClr val="000000"/>
                </a:solidFill>
                <a:latin typeface="Calibri" pitchFamily="34" charset="0"/>
              </a:rPr>
              <a:t>Sutar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itchFamily="34" charset="0"/>
              </a:rPr>
              <a:t>Mohan </a:t>
            </a:r>
            <a:r>
              <a:rPr lang="en-US" altLang="en-US" sz="1100" dirty="0" smtClean="0">
                <a:solidFill>
                  <a:srgbClr val="000000"/>
                </a:solidFill>
                <a:latin typeface="Calibri" pitchFamily="34" charset="0"/>
              </a:rPr>
              <a:t>Kate, Bhavesh </a:t>
            </a:r>
            <a:r>
              <a:rPr lang="en-US" altLang="en-US" sz="1100" dirty="0" err="1" smtClean="0">
                <a:solidFill>
                  <a:srgbClr val="000000"/>
                </a:solidFill>
                <a:latin typeface="Calibri" pitchFamily="34" charset="0"/>
              </a:rPr>
              <a:t>Pednekar.,Samadhan</a:t>
            </a:r>
            <a:r>
              <a:rPr lang="en-US" altLang="en-US" sz="11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en-US" sz="1100" dirty="0" err="1" smtClean="0">
                <a:solidFill>
                  <a:srgbClr val="000000"/>
                </a:solidFill>
                <a:latin typeface="Calibri" pitchFamily="34" charset="0"/>
              </a:rPr>
              <a:t>bankar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6478588" y="2362200"/>
            <a:ext cx="25130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588" y="2514600"/>
            <a:ext cx="2513012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 marL="228600" indent="-228600">
              <a:spcBef>
                <a:spcPct val="20000"/>
              </a:spcBef>
              <a:buFontTx/>
              <a:buAutoNum type="arabicParenR"/>
              <a:defRPr/>
            </a:pP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52400" y="6019800"/>
            <a:ext cx="3046413" cy="230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:- </a:t>
            </a: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Sandeep patil</a:t>
            </a: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52400" y="5791200"/>
            <a:ext cx="30575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:- </a:t>
            </a: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Sushma </a:t>
            </a:r>
            <a:r>
              <a:rPr lang="en-US" altLang="en-US" sz="105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thorat</a:t>
            </a: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53988" y="5522912"/>
            <a:ext cx="3046412" cy="2635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18.11.2016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6075" name="Rectangle 62"/>
          <p:cNvSpPr>
            <a:spLocks noChangeArrowheads="1"/>
          </p:cNvSpPr>
          <p:nvPr/>
        </p:nvSpPr>
        <p:spPr bwMode="auto">
          <a:xfrm>
            <a:off x="158750" y="3679825"/>
            <a:ext cx="3041650" cy="13993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1100" b="1" dirty="0">
                <a:solidFill>
                  <a:srgbClr val="0000CC"/>
                </a:solidFill>
                <a:latin typeface="Calibri" pitchFamily="34" charset="0"/>
              </a:rPr>
              <a:t>WHY - WHY ANALYSIS :-</a:t>
            </a:r>
            <a:r>
              <a:rPr lang="en-US" altLang="en-US" sz="11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</a:p>
          <a:p>
            <a:r>
              <a:rPr lang="en-US" altLang="en-US" sz="1100" b="1" dirty="0">
                <a:solidFill>
                  <a:srgbClr val="0000FF"/>
                </a:solidFill>
                <a:latin typeface="Calibri" pitchFamily="34" charset="0"/>
              </a:rPr>
              <a:t>Why1</a:t>
            </a:r>
            <a:r>
              <a:rPr lang="en-US" altLang="en-US" sz="110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en-US" sz="1100" b="1" dirty="0" smtClean="0">
                <a:solidFill>
                  <a:srgbClr val="0033CC"/>
                </a:solidFill>
                <a:latin typeface="Calibri" pitchFamily="34" charset="0"/>
              </a:rPr>
              <a:t>: operator fatigue in resting  flyweight  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altLang="en-US" sz="1100" b="1" dirty="0">
                <a:solidFill>
                  <a:srgbClr val="0000FF"/>
                </a:solidFill>
                <a:latin typeface="Calibri" pitchFamily="34" charset="0"/>
              </a:rPr>
              <a:t>Why2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itchFamily="34" charset="0"/>
              </a:rPr>
              <a:t>:-flyweight is movable 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altLang="en-US" sz="1100" b="1" dirty="0">
                <a:solidFill>
                  <a:srgbClr val="0000FF"/>
                </a:solidFill>
                <a:latin typeface="Calibri" pitchFamily="34" charset="0"/>
              </a:rPr>
              <a:t>Why3</a:t>
            </a:r>
            <a:r>
              <a:rPr lang="en-US" altLang="en-US" sz="110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itchFamily="34" charset="0"/>
              </a:rPr>
              <a:t>:-</a:t>
            </a:r>
            <a:r>
              <a:rPr lang="en-US" altLang="en-US" sz="1100" dirty="0" smtClean="0">
                <a:solidFill>
                  <a:srgbClr val="000000"/>
                </a:solidFill>
                <a:latin typeface="Calibri" pitchFamily="34" charset="0"/>
              </a:rPr>
              <a:t>  No guide pins locate in fixture                                 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altLang="en-US" sz="1100" b="1" dirty="0">
                <a:solidFill>
                  <a:srgbClr val="0000FF"/>
                </a:solidFill>
                <a:latin typeface="Calibri" pitchFamily="34" charset="0"/>
              </a:rPr>
              <a:t>Why4</a:t>
            </a:r>
            <a:r>
              <a:rPr lang="en-US" altLang="en-US" sz="110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itchFamily="34" charset="0"/>
              </a:rPr>
              <a:t>:-</a:t>
            </a:r>
            <a:r>
              <a:rPr lang="en-US" altLang="en-US" sz="1100" dirty="0" smtClean="0">
                <a:solidFill>
                  <a:srgbClr val="000000"/>
                </a:solidFill>
                <a:latin typeface="Calibri" pitchFamily="34" charset="0"/>
              </a:rPr>
              <a:t> Free play of flyweight on number  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altLang="en-US" sz="1100" dirty="0" smtClean="0">
                <a:solidFill>
                  <a:srgbClr val="000000"/>
                </a:solidFill>
                <a:latin typeface="Calibri" pitchFamily="34" charset="0"/>
              </a:rPr>
              <a:t>Why 5: Weak design 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3205163" y="3657600"/>
            <a:ext cx="3273425" cy="28432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8458200" y="6094413"/>
            <a:ext cx="6096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6478588" y="3276600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52400" y="152400"/>
            <a:ext cx="8839200" cy="63484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6326188" y="1979613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6326188" y="1905000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6326188" y="215265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6083" name="Rectangle 78"/>
          <p:cNvSpPr>
            <a:spLocks noChangeArrowheads="1"/>
          </p:cNvSpPr>
          <p:nvPr/>
        </p:nvSpPr>
        <p:spPr bwMode="auto">
          <a:xfrm>
            <a:off x="6707188" y="6094413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en-US" sz="9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588" y="3581401"/>
            <a:ext cx="2513012" cy="1204921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WHAT TO DO:</a:t>
            </a:r>
            <a:r>
              <a:rPr lang="en-US" sz="1050" b="1" dirty="0">
                <a:solidFill>
                  <a:srgbClr val="000000"/>
                </a:solidFill>
                <a:latin typeface="Calibri"/>
              </a:rPr>
              <a:t>  </a:t>
            </a:r>
            <a:r>
              <a:rPr lang="en-US" sz="1100" dirty="0" smtClean="0">
                <a:solidFill>
                  <a:srgbClr val="000000"/>
                </a:solidFill>
                <a:latin typeface="Calibri" pitchFamily="34" charset="0"/>
              </a:rPr>
              <a:t>Point should be added in fixture validation sheet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endParaRPr lang="en-US" sz="1000" b="1" dirty="0">
              <a:solidFill>
                <a:srgbClr val="000000"/>
              </a:solidFill>
              <a:latin typeface="Calibri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HOW TO DO: 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</a:rPr>
              <a:t>By audit</a:t>
            </a:r>
            <a:endParaRPr lang="en-US" sz="105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1000" b="1" dirty="0">
              <a:solidFill>
                <a:srgbClr val="000000"/>
              </a:solidFill>
              <a:latin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FREQUENCY 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</a:rPr>
              <a:t>–</a:t>
            </a:r>
            <a:endParaRPr 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1182688" y="234950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6228" name="Rounded Rectangle 95"/>
          <p:cNvSpPr>
            <a:spLocks noChangeArrowheads="1"/>
          </p:cNvSpPr>
          <p:nvPr/>
        </p:nvSpPr>
        <p:spPr bwMode="auto">
          <a:xfrm>
            <a:off x="5572132" y="3357562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6229" name="Rounded Rectangle 96"/>
          <p:cNvSpPr>
            <a:spLocks noChangeArrowheads="1"/>
          </p:cNvSpPr>
          <p:nvPr/>
        </p:nvSpPr>
        <p:spPr bwMode="auto">
          <a:xfrm>
            <a:off x="2285984" y="3357562"/>
            <a:ext cx="914400" cy="280988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52400" y="5079217"/>
            <a:ext cx="3048000" cy="421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</a:rPr>
              <a:t>ROOT CAUSE : </a:t>
            </a:r>
            <a:r>
              <a:rPr lang="en-US" sz="11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Weak  fixture design </a:t>
            </a:r>
            <a:endParaRPr lang="en-US" altLang="en-US" sz="11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9" name="Rectangle 34"/>
          <p:cNvSpPr>
            <a:spLocks noChangeArrowheads="1"/>
          </p:cNvSpPr>
          <p:nvPr/>
        </p:nvSpPr>
        <p:spPr bwMode="auto">
          <a:xfrm>
            <a:off x="5713413" y="4619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</a:t>
            </a:r>
          </a:p>
        </p:txBody>
      </p:sp>
      <p:sp>
        <p:nvSpPr>
          <p:cNvPr id="86092" name="TextBox 4"/>
          <p:cNvSpPr txBox="1">
            <a:spLocks noChangeArrowheads="1"/>
          </p:cNvSpPr>
          <p:nvPr/>
        </p:nvSpPr>
        <p:spPr bwMode="auto">
          <a:xfrm>
            <a:off x="6935788" y="2533650"/>
            <a:ext cx="2028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IN" sz="1200" dirty="0" smtClean="0"/>
              <a:t>No customer complaint </a:t>
            </a:r>
          </a:p>
          <a:p>
            <a:r>
              <a:rPr lang="en-IN" sz="1200" dirty="0" smtClean="0"/>
              <a:t>Time saving </a:t>
            </a:r>
          </a:p>
          <a:p>
            <a:r>
              <a:rPr lang="en-IN" sz="1200" dirty="0" smtClean="0"/>
              <a:t>Date punching operation easier </a:t>
            </a:r>
            <a:endParaRPr lang="en-IN" sz="1200" dirty="0"/>
          </a:p>
        </p:txBody>
      </p:sp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183107"/>
              </p:ext>
            </p:extLst>
          </p:nvPr>
        </p:nvGraphicFramePr>
        <p:xfrm>
          <a:off x="6500826" y="4800600"/>
          <a:ext cx="2500330" cy="1700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62"/>
                <a:gridCol w="465418"/>
                <a:gridCol w="495738"/>
                <a:gridCol w="721138"/>
                <a:gridCol w="509374"/>
              </a:tblGrid>
              <a:tr h="377830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cs typeface="Calibri" pitchFamily="34" charset="0"/>
                        </a:rPr>
                        <a:t>SCOPE &amp; PLAN FOR HORIZONTAL DEPLOYMENT</a:t>
                      </a: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r>
                        <a:rPr lang="en-US" sz="7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</a:t>
                      </a:r>
                      <a:endParaRPr lang="en-US" sz="7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</a:t>
                      </a:r>
                      <a:endParaRPr lang="en-US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TDC</a:t>
                      </a:r>
                      <a:endParaRPr 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RESP.</a:t>
                      </a:r>
                      <a:endParaRPr lang="en-US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US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9515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n-US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Casting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9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Mr. Nitin</a:t>
                      </a:r>
                      <a:r>
                        <a:rPr lang="en-US" sz="9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 sutar</a:t>
                      </a:r>
                      <a:endParaRPr lang="en-US" sz="9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algn="l" rt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9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Arial" charset="0"/>
                        </a:rPr>
                        <a:t>Completed</a:t>
                      </a:r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783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6124" name="TextBox 3"/>
          <p:cNvSpPr txBox="1">
            <a:spLocks noChangeArrowheads="1"/>
          </p:cNvSpPr>
          <p:nvPr/>
        </p:nvSpPr>
        <p:spPr bwMode="auto">
          <a:xfrm>
            <a:off x="126206" y="3358153"/>
            <a:ext cx="194865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IN" sz="1050" dirty="0" smtClean="0"/>
              <a:t>No pins </a:t>
            </a:r>
            <a:r>
              <a:rPr lang="en-IN" sz="1100" dirty="0" smtClean="0"/>
              <a:t>available </a:t>
            </a:r>
            <a:r>
              <a:rPr lang="en-IN" sz="1100" dirty="0"/>
              <a:t>for  </a:t>
            </a:r>
            <a:r>
              <a:rPr lang="en-IN" sz="1100" dirty="0" smtClean="0"/>
              <a:t>flyweight  resting </a:t>
            </a:r>
            <a:endParaRPr lang="en-IN" sz="1100" dirty="0"/>
          </a:p>
        </p:txBody>
      </p:sp>
      <p:pic>
        <p:nvPicPr>
          <p:cNvPr id="1026" name="Picture 2" descr="P:\Monika\kaizen\Kaizen (Oct)\DSC_001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90555" y="1068342"/>
            <a:ext cx="1405028" cy="301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P:\Monika\kaizen\Kaizen (Oct)\DSC_001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03352" y="998350"/>
            <a:ext cx="1523998" cy="321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380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On-screen Show (4:3)</PresentationFormat>
  <Paragraphs>81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Yuraj Desai</dc:creator>
  <cp:lastModifiedBy>Yuraj Desai</cp:lastModifiedBy>
  <cp:revision>2</cp:revision>
  <dcterms:created xsi:type="dcterms:W3CDTF">2006-08-16T00:00:00Z</dcterms:created>
  <dcterms:modified xsi:type="dcterms:W3CDTF">2016-12-07T09:32:16Z</dcterms:modified>
</cp:coreProperties>
</file>