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46A311-4DAC-4F61-84D6-DCBBF8AC2045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5EDE35-0881-4F93-959A-9FCF8FEF7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478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65025" y="1143000"/>
            <a:ext cx="4127950" cy="3085944"/>
          </a:xfrm>
          <a:ln/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6390EE-7199-453E-BA4A-0081D64B7242}" type="slidenum">
              <a:rPr lang="en-IN" altLang="en-US" smtClean="0">
                <a:solidFill>
                  <a:srgbClr val="000000"/>
                </a:solidFill>
              </a:rPr>
              <a:pPr/>
              <a:t>1</a:t>
            </a:fld>
            <a:endParaRPr lang="en-IN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405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18" name="Picture 9" descr="advi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7325" y="195263"/>
            <a:ext cx="10668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40"/>
          <p:cNvSpPr>
            <a:spLocks noChangeArrowheads="1"/>
          </p:cNvSpPr>
          <p:nvPr/>
        </p:nvSpPr>
        <p:spPr bwMode="auto">
          <a:xfrm>
            <a:off x="3205163" y="838200"/>
            <a:ext cx="5786437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IDEA </a:t>
            </a:r>
            <a:r>
              <a:rPr lang="en-US" sz="105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</a:t>
            </a:r>
            <a:r>
              <a:rPr lang="en-US" sz="1100" dirty="0">
                <a:solidFill>
                  <a:srgbClr val="000000"/>
                </a:solidFill>
                <a:latin typeface="Calibri" pitchFamily="34" charset="0"/>
              </a:rPr>
              <a:t>Fixture design needs to change</a:t>
            </a:r>
            <a:endParaRPr lang="en-US" altLang="en-US" sz="1100" dirty="0">
              <a:solidFill>
                <a:srgbClr val="000000"/>
              </a:solidFill>
              <a:latin typeface="Calibri" pitchFamily="34" charset="0"/>
            </a:endParaRPr>
          </a:p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150" name="Rectangle 2"/>
          <p:cNvSpPr>
            <a:spLocks noChangeArrowheads="1"/>
          </p:cNvSpPr>
          <p:nvPr/>
        </p:nvSpPr>
        <p:spPr bwMode="auto">
          <a:xfrm>
            <a:off x="158750" y="152400"/>
            <a:ext cx="883285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1" name="Rectangle 3"/>
          <p:cNvSpPr>
            <a:spLocks noChangeArrowheads="1"/>
          </p:cNvSpPr>
          <p:nvPr/>
        </p:nvSpPr>
        <p:spPr bwMode="auto">
          <a:xfrm>
            <a:off x="158750" y="152400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06550" y="1524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NO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01</a:t>
            </a:r>
            <a:endParaRPr 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606550" y="3048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NAME: Oil Pump</a:t>
            </a: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1606550" y="4572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DEPT :- </a:t>
            </a: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QA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158750" y="6096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:-</a:t>
            </a:r>
            <a:r>
              <a:rPr lang="en-US" sz="105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A315</a:t>
            </a: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1301750" y="609600"/>
            <a:ext cx="1903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NAME:- </a:t>
            </a:r>
            <a:r>
              <a:rPr lang="en-US" sz="105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De-comp</a:t>
            </a: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3586163" y="152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ACTIVITY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3586163" y="304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LOSS NO. / STEP</a:t>
            </a: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3586163" y="4572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RESULT AREA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3205163" y="609600"/>
            <a:ext cx="31210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MACHINE / STAGE  :- </a:t>
            </a:r>
            <a:r>
              <a:rPr lang="en-US" sz="105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Number punching</a:t>
            </a: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6326188" y="609600"/>
            <a:ext cx="26654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OPERATION  </a:t>
            </a:r>
            <a:r>
              <a:rPr lang="en-US" sz="1050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:-Date punching</a:t>
            </a: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62" name="Rectangle 14"/>
          <p:cNvSpPr>
            <a:spLocks noChangeArrowheads="1"/>
          </p:cNvSpPr>
          <p:nvPr/>
        </p:nvSpPr>
        <p:spPr bwMode="auto">
          <a:xfrm>
            <a:off x="48037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KK</a:t>
            </a:r>
          </a:p>
        </p:txBody>
      </p:sp>
      <p:sp>
        <p:nvSpPr>
          <p:cNvPr id="6163" name="Rectangle 15"/>
          <p:cNvSpPr>
            <a:spLocks noChangeArrowheads="1"/>
          </p:cNvSpPr>
          <p:nvPr/>
        </p:nvSpPr>
        <p:spPr bwMode="auto">
          <a:xfrm>
            <a:off x="7240588" y="152400"/>
            <a:ext cx="1751012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6035" name="WordArt 16"/>
          <p:cNvSpPr>
            <a:spLocks noChangeArrowheads="1" noChangeShapeType="1" noTextEdit="1"/>
          </p:cNvSpPr>
          <p:nvPr/>
        </p:nvSpPr>
        <p:spPr bwMode="auto">
          <a:xfrm>
            <a:off x="7316788" y="228600"/>
            <a:ext cx="1598612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05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Calibri"/>
              </a:rPr>
              <a:t>KAIZEN  IDEA SHEET</a:t>
            </a:r>
          </a:p>
        </p:txBody>
      </p:sp>
      <p:sp>
        <p:nvSpPr>
          <p:cNvPr id="6165" name="Rectangle 17"/>
          <p:cNvSpPr>
            <a:spLocks noChangeArrowheads="1"/>
          </p:cNvSpPr>
          <p:nvPr/>
        </p:nvSpPr>
        <p:spPr bwMode="auto">
          <a:xfrm>
            <a:off x="5108575" y="152400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QM</a:t>
            </a:r>
          </a:p>
        </p:txBody>
      </p:sp>
      <p:sp>
        <p:nvSpPr>
          <p:cNvPr id="6166" name="Rectangle 18"/>
          <p:cNvSpPr>
            <a:spLocks noChangeArrowheads="1"/>
          </p:cNvSpPr>
          <p:nvPr/>
        </p:nvSpPr>
        <p:spPr bwMode="auto">
          <a:xfrm>
            <a:off x="54133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PM</a:t>
            </a:r>
          </a:p>
        </p:txBody>
      </p:sp>
      <p:sp>
        <p:nvSpPr>
          <p:cNvPr id="6167" name="Rectangle 19"/>
          <p:cNvSpPr>
            <a:spLocks noChangeArrowheads="1"/>
          </p:cNvSpPr>
          <p:nvPr/>
        </p:nvSpPr>
        <p:spPr bwMode="auto">
          <a:xfrm>
            <a:off x="5718175" y="152400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</a:p>
        </p:txBody>
      </p:sp>
      <p:sp>
        <p:nvSpPr>
          <p:cNvPr id="6168" name="Rectangle 20"/>
          <p:cNvSpPr>
            <a:spLocks noChangeArrowheads="1"/>
          </p:cNvSpPr>
          <p:nvPr/>
        </p:nvSpPr>
        <p:spPr bwMode="auto">
          <a:xfrm>
            <a:off x="60213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SHE</a:t>
            </a:r>
          </a:p>
        </p:txBody>
      </p:sp>
      <p:sp>
        <p:nvSpPr>
          <p:cNvPr id="6169" name="Rectangle 21"/>
          <p:cNvSpPr>
            <a:spLocks noChangeArrowheads="1"/>
          </p:cNvSpPr>
          <p:nvPr/>
        </p:nvSpPr>
        <p:spPr bwMode="auto">
          <a:xfrm>
            <a:off x="63261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OT</a:t>
            </a:r>
          </a:p>
        </p:txBody>
      </p:sp>
      <p:sp>
        <p:nvSpPr>
          <p:cNvPr id="6170" name="Rectangle 22"/>
          <p:cNvSpPr>
            <a:spLocks noChangeArrowheads="1"/>
          </p:cNvSpPr>
          <p:nvPr/>
        </p:nvSpPr>
        <p:spPr bwMode="auto">
          <a:xfrm>
            <a:off x="6630988" y="1524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6171" name="Rectangle 23"/>
          <p:cNvSpPr>
            <a:spLocks noChangeArrowheads="1"/>
          </p:cNvSpPr>
          <p:nvPr/>
        </p:nvSpPr>
        <p:spPr bwMode="auto">
          <a:xfrm>
            <a:off x="69357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E&amp;T</a:t>
            </a:r>
          </a:p>
        </p:txBody>
      </p:sp>
      <p:sp>
        <p:nvSpPr>
          <p:cNvPr id="6172" name="Rectangle 24"/>
          <p:cNvSpPr>
            <a:spLocks noChangeArrowheads="1"/>
          </p:cNvSpPr>
          <p:nvPr/>
        </p:nvSpPr>
        <p:spPr bwMode="auto">
          <a:xfrm>
            <a:off x="48037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3" name="Rectangle 25"/>
          <p:cNvSpPr>
            <a:spLocks noChangeArrowheads="1"/>
          </p:cNvSpPr>
          <p:nvPr/>
        </p:nvSpPr>
        <p:spPr bwMode="auto">
          <a:xfrm>
            <a:off x="51085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4" name="Rectangle 26"/>
          <p:cNvSpPr>
            <a:spLocks noChangeArrowheads="1"/>
          </p:cNvSpPr>
          <p:nvPr/>
        </p:nvSpPr>
        <p:spPr bwMode="auto">
          <a:xfrm>
            <a:off x="54133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5" name="Rectangle 27"/>
          <p:cNvSpPr>
            <a:spLocks noChangeArrowheads="1"/>
          </p:cNvSpPr>
          <p:nvPr/>
        </p:nvSpPr>
        <p:spPr bwMode="auto">
          <a:xfrm>
            <a:off x="5718175" y="304800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6" name="Rectangle 28"/>
          <p:cNvSpPr>
            <a:spLocks noChangeArrowheads="1"/>
          </p:cNvSpPr>
          <p:nvPr/>
        </p:nvSpPr>
        <p:spPr bwMode="auto">
          <a:xfrm>
            <a:off x="60213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7" name="Rectangle 29"/>
          <p:cNvSpPr>
            <a:spLocks noChangeArrowheads="1"/>
          </p:cNvSpPr>
          <p:nvPr/>
        </p:nvSpPr>
        <p:spPr bwMode="auto">
          <a:xfrm>
            <a:off x="63261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8" name="Rectangle 30"/>
          <p:cNvSpPr>
            <a:spLocks noChangeArrowheads="1"/>
          </p:cNvSpPr>
          <p:nvPr/>
        </p:nvSpPr>
        <p:spPr bwMode="auto">
          <a:xfrm>
            <a:off x="66309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9" name="Rectangle 31"/>
          <p:cNvSpPr>
            <a:spLocks noChangeArrowheads="1"/>
          </p:cNvSpPr>
          <p:nvPr/>
        </p:nvSpPr>
        <p:spPr bwMode="auto">
          <a:xfrm>
            <a:off x="69357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80" name="Rectangle 32"/>
          <p:cNvSpPr>
            <a:spLocks noChangeArrowheads="1"/>
          </p:cNvSpPr>
          <p:nvPr/>
        </p:nvSpPr>
        <p:spPr bwMode="auto">
          <a:xfrm>
            <a:off x="4803775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6181" name="Rectangle 33"/>
          <p:cNvSpPr>
            <a:spLocks noChangeArrowheads="1"/>
          </p:cNvSpPr>
          <p:nvPr/>
        </p:nvSpPr>
        <p:spPr bwMode="auto">
          <a:xfrm>
            <a:off x="5108575" y="457200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</a:t>
            </a:r>
          </a:p>
        </p:txBody>
      </p:sp>
      <p:sp>
        <p:nvSpPr>
          <p:cNvPr id="6182" name="Rectangle 34"/>
          <p:cNvSpPr>
            <a:spLocks noChangeArrowheads="1"/>
          </p:cNvSpPr>
          <p:nvPr/>
        </p:nvSpPr>
        <p:spPr bwMode="auto">
          <a:xfrm>
            <a:off x="5413375" y="457200"/>
            <a:ext cx="608013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</a:t>
            </a:r>
          </a:p>
        </p:txBody>
      </p:sp>
      <p:sp>
        <p:nvSpPr>
          <p:cNvPr id="6183" name="Rectangle 35"/>
          <p:cNvSpPr>
            <a:spLocks noChangeArrowheads="1"/>
          </p:cNvSpPr>
          <p:nvPr/>
        </p:nvSpPr>
        <p:spPr bwMode="auto">
          <a:xfrm>
            <a:off x="60213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</a:t>
            </a:r>
          </a:p>
        </p:txBody>
      </p:sp>
      <p:sp>
        <p:nvSpPr>
          <p:cNvPr id="6184" name="Rectangle 36"/>
          <p:cNvSpPr>
            <a:spLocks noChangeArrowheads="1"/>
          </p:cNvSpPr>
          <p:nvPr/>
        </p:nvSpPr>
        <p:spPr bwMode="auto">
          <a:xfrm>
            <a:off x="63261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</a:t>
            </a:r>
          </a:p>
        </p:txBody>
      </p:sp>
      <p:sp>
        <p:nvSpPr>
          <p:cNvPr id="6185" name="Rectangle 37"/>
          <p:cNvSpPr>
            <a:spLocks noChangeArrowheads="1"/>
          </p:cNvSpPr>
          <p:nvPr/>
        </p:nvSpPr>
        <p:spPr bwMode="auto">
          <a:xfrm>
            <a:off x="6630988" y="4572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6186" name="Rectangle 38"/>
          <p:cNvSpPr>
            <a:spLocks noChangeArrowheads="1"/>
          </p:cNvSpPr>
          <p:nvPr/>
        </p:nvSpPr>
        <p:spPr bwMode="auto">
          <a:xfrm>
            <a:off x="69357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</a:t>
            </a:r>
          </a:p>
        </p:txBody>
      </p:sp>
      <p:sp>
        <p:nvSpPr>
          <p:cNvPr id="1067" name="Rectangle 39"/>
          <p:cNvSpPr>
            <a:spLocks noChangeArrowheads="1"/>
          </p:cNvSpPr>
          <p:nvPr/>
        </p:nvSpPr>
        <p:spPr bwMode="auto">
          <a:xfrm>
            <a:off x="158750" y="838200"/>
            <a:ext cx="3046413" cy="51909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</a:rPr>
              <a:t>KAIZEN THEME : </a:t>
            </a:r>
            <a:r>
              <a:rPr lang="en-US" altLang="en-US" sz="1100" dirty="0">
                <a:solidFill>
                  <a:srgbClr val="000000"/>
                </a:solidFill>
                <a:latin typeface="Calibri" pitchFamily="34" charset="0"/>
              </a:rPr>
              <a:t>To  </a:t>
            </a:r>
            <a:r>
              <a:rPr lang="en-US" altLang="en-US" sz="1100" dirty="0" smtClean="0">
                <a:solidFill>
                  <a:srgbClr val="000000"/>
                </a:solidFill>
                <a:latin typeface="Calibri" pitchFamily="34" charset="0"/>
              </a:rPr>
              <a:t>avoid </a:t>
            </a:r>
            <a:r>
              <a:rPr lang="en-US" altLang="en-US" sz="1100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altLang="en-US" sz="1100" dirty="0" smtClean="0">
                <a:solidFill>
                  <a:srgbClr val="000000"/>
                </a:solidFill>
                <a:latin typeface="Calibri" pitchFamily="34" charset="0"/>
              </a:rPr>
              <a:t>customer complaint  </a:t>
            </a:r>
            <a:r>
              <a:rPr lang="en-US" altLang="en-US" sz="1100" dirty="0" err="1" smtClean="0">
                <a:solidFill>
                  <a:srgbClr val="000000"/>
                </a:solidFill>
                <a:latin typeface="Calibri" pitchFamily="34" charset="0"/>
              </a:rPr>
              <a:t>decomp</a:t>
            </a:r>
            <a:r>
              <a:rPr lang="en-US" altLang="en-US" sz="1100" dirty="0" smtClean="0">
                <a:solidFill>
                  <a:srgbClr val="000000"/>
                </a:solidFill>
                <a:latin typeface="Calibri" pitchFamily="34" charset="0"/>
              </a:rPr>
              <a:t> line</a:t>
            </a:r>
            <a:endParaRPr lang="en-US" altLang="en-US" sz="11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068" name="Rectangle 41"/>
          <p:cNvSpPr>
            <a:spLocks noChangeArrowheads="1"/>
          </p:cNvSpPr>
          <p:nvPr/>
        </p:nvSpPr>
        <p:spPr bwMode="auto">
          <a:xfrm>
            <a:off x="168275" y="1355725"/>
            <a:ext cx="3046403" cy="473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</a:rPr>
              <a:t>Problem present status 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</a:rPr>
              <a:t>:-</a:t>
            </a:r>
            <a:r>
              <a:rPr lang="en-US" altLang="en-US" sz="1100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altLang="en-US" sz="1100" dirty="0" smtClean="0">
                <a:solidFill>
                  <a:srgbClr val="000000"/>
                </a:solidFill>
                <a:latin typeface="Calibri" pitchFamily="34" charset="0"/>
              </a:rPr>
              <a:t>operator fatigue due to move able flyweight  on number punching  fixture</a:t>
            </a:r>
            <a:endParaRPr lang="en-US" altLang="en-US" sz="11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86060" name="Rectangle 43"/>
          <p:cNvSpPr>
            <a:spLocks noChangeArrowheads="1"/>
          </p:cNvSpPr>
          <p:nvPr/>
        </p:nvSpPr>
        <p:spPr bwMode="auto">
          <a:xfrm>
            <a:off x="3214678" y="1143000"/>
            <a:ext cx="3259147" cy="25130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1000" b="1" dirty="0">
                <a:solidFill>
                  <a:srgbClr val="0033CC"/>
                </a:solidFill>
                <a:latin typeface="Calibri" pitchFamily="34" charset="0"/>
              </a:rPr>
              <a:t>COUNTERMEASURE</a:t>
            </a:r>
            <a:r>
              <a:rPr lang="en-US" altLang="en-US" sz="1000" dirty="0">
                <a:solidFill>
                  <a:srgbClr val="000000"/>
                </a:solidFill>
                <a:latin typeface="Calibri" pitchFamily="34" charset="0"/>
              </a:rPr>
              <a:t>:- </a:t>
            </a:r>
          </a:p>
          <a:p>
            <a:r>
              <a:rPr lang="en-US" sz="1100" dirty="0">
                <a:solidFill>
                  <a:srgbClr val="000000"/>
                </a:solidFill>
                <a:latin typeface="Calibri" pitchFamily="34" charset="0"/>
              </a:rPr>
              <a:t>1) To get rigid resting fixture procured with  </a:t>
            </a:r>
            <a:r>
              <a:rPr lang="en-US" sz="1100" dirty="0" smtClean="0">
                <a:solidFill>
                  <a:srgbClr val="000000"/>
                </a:solidFill>
                <a:latin typeface="Calibri" pitchFamily="34" charset="0"/>
              </a:rPr>
              <a:t>guide pins</a:t>
            </a:r>
            <a:endParaRPr lang="en-US" altLang="en-US" sz="11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8" name="Rectangle 44"/>
          <p:cNvSpPr>
            <a:spLocks noChangeArrowheads="1"/>
          </p:cNvSpPr>
          <p:nvPr/>
        </p:nvSpPr>
        <p:spPr bwMode="auto">
          <a:xfrm>
            <a:off x="6478588" y="11430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BENCHMARK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6478588" y="12954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</p:txBody>
      </p:sp>
      <p:sp>
        <p:nvSpPr>
          <p:cNvPr id="60" name="Rectangle 46"/>
          <p:cNvSpPr>
            <a:spLocks noChangeArrowheads="1"/>
          </p:cNvSpPr>
          <p:nvPr/>
        </p:nvSpPr>
        <p:spPr bwMode="auto">
          <a:xfrm>
            <a:off x="6478588" y="14478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START</a:t>
            </a:r>
          </a:p>
        </p:txBody>
      </p:sp>
      <p:sp>
        <p:nvSpPr>
          <p:cNvPr id="61" name="Rectangle 47"/>
          <p:cNvSpPr>
            <a:spLocks noChangeArrowheads="1"/>
          </p:cNvSpPr>
          <p:nvPr/>
        </p:nvSpPr>
        <p:spPr bwMode="auto">
          <a:xfrm>
            <a:off x="6478588" y="16002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FINISH</a:t>
            </a:r>
          </a:p>
        </p:txBody>
      </p:sp>
      <p:sp>
        <p:nvSpPr>
          <p:cNvPr id="62" name="Rectangle 48"/>
          <p:cNvSpPr>
            <a:spLocks noChangeArrowheads="1"/>
          </p:cNvSpPr>
          <p:nvPr/>
        </p:nvSpPr>
        <p:spPr bwMode="auto">
          <a:xfrm>
            <a:off x="7773988" y="11430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1949 Nos</a:t>
            </a:r>
          </a:p>
        </p:txBody>
      </p:sp>
      <p:sp>
        <p:nvSpPr>
          <p:cNvPr id="63" name="Rectangle 49"/>
          <p:cNvSpPr>
            <a:spLocks noChangeArrowheads="1"/>
          </p:cNvSpPr>
          <p:nvPr/>
        </p:nvSpPr>
        <p:spPr bwMode="auto">
          <a:xfrm>
            <a:off x="7773988" y="1295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Nos</a:t>
            </a:r>
          </a:p>
        </p:txBody>
      </p:sp>
      <p:sp>
        <p:nvSpPr>
          <p:cNvPr id="64" name="Rectangle 50"/>
          <p:cNvSpPr>
            <a:spLocks noChangeArrowheads="1"/>
          </p:cNvSpPr>
          <p:nvPr/>
        </p:nvSpPr>
        <p:spPr bwMode="auto">
          <a:xfrm>
            <a:off x="7773988" y="1447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25.9.2016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5" name="Rectangle 51"/>
          <p:cNvSpPr>
            <a:spLocks noChangeArrowheads="1"/>
          </p:cNvSpPr>
          <p:nvPr/>
        </p:nvSpPr>
        <p:spPr bwMode="auto">
          <a:xfrm>
            <a:off x="7773988" y="16002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20.10.2016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98" name="Rectangle 52"/>
          <p:cNvSpPr>
            <a:spLocks noChangeArrowheads="1"/>
          </p:cNvSpPr>
          <p:nvPr/>
        </p:nvSpPr>
        <p:spPr bwMode="auto">
          <a:xfrm>
            <a:off x="6477000" y="1752600"/>
            <a:ext cx="2514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TEAM MEMBERS  :  </a:t>
            </a:r>
            <a:r>
              <a:rPr lang="en-US" altLang="en-US" sz="1100" dirty="0" err="1" smtClean="0">
                <a:solidFill>
                  <a:srgbClr val="000000"/>
                </a:solidFill>
                <a:latin typeface="Calibri" pitchFamily="34" charset="0"/>
              </a:rPr>
              <a:t>Sushma</a:t>
            </a:r>
            <a:r>
              <a:rPr lang="en-US" altLang="en-US" sz="1100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altLang="en-US" sz="1100" dirty="0" err="1" smtClean="0">
                <a:solidFill>
                  <a:srgbClr val="000000"/>
                </a:solidFill>
                <a:latin typeface="Calibri" pitchFamily="34" charset="0"/>
              </a:rPr>
              <a:t>thorat</a:t>
            </a:r>
            <a:r>
              <a:rPr lang="en-US" altLang="en-US" sz="1100" dirty="0" smtClean="0">
                <a:solidFill>
                  <a:srgbClr val="000000"/>
                </a:solidFill>
                <a:latin typeface="Calibri" pitchFamily="34" charset="0"/>
              </a:rPr>
              <a:t>, </a:t>
            </a:r>
            <a:r>
              <a:rPr lang="en-US" altLang="en-US" sz="1100" dirty="0">
                <a:solidFill>
                  <a:srgbClr val="000000"/>
                </a:solidFill>
                <a:latin typeface="Calibri" pitchFamily="34" charset="0"/>
              </a:rPr>
              <a:t>Nitin </a:t>
            </a:r>
            <a:r>
              <a:rPr lang="en-US" altLang="en-US" sz="1100" dirty="0" smtClean="0">
                <a:solidFill>
                  <a:srgbClr val="000000"/>
                </a:solidFill>
                <a:latin typeface="Calibri" pitchFamily="34" charset="0"/>
              </a:rPr>
              <a:t>Sutar</a:t>
            </a:r>
            <a:endParaRPr lang="en-US" altLang="en-US" sz="1100" dirty="0">
              <a:solidFill>
                <a:srgbClr val="000000"/>
              </a:solidFill>
              <a:latin typeface="Calibri" pitchFamily="34" charset="0"/>
            </a:endParaRPr>
          </a:p>
          <a:p>
            <a:pPr>
              <a:defRPr/>
            </a:pPr>
            <a:r>
              <a:rPr lang="en-US" altLang="en-US" sz="1100" dirty="0">
                <a:solidFill>
                  <a:srgbClr val="000000"/>
                </a:solidFill>
                <a:latin typeface="Calibri" pitchFamily="34" charset="0"/>
              </a:rPr>
              <a:t>Mohan </a:t>
            </a:r>
            <a:r>
              <a:rPr lang="en-US" altLang="en-US" sz="1100" dirty="0" smtClean="0">
                <a:solidFill>
                  <a:srgbClr val="000000"/>
                </a:solidFill>
                <a:latin typeface="Calibri" pitchFamily="34" charset="0"/>
              </a:rPr>
              <a:t>Kate, Bhavesh </a:t>
            </a:r>
            <a:r>
              <a:rPr lang="en-US" altLang="en-US" sz="1100" dirty="0" err="1" smtClean="0">
                <a:solidFill>
                  <a:srgbClr val="000000"/>
                </a:solidFill>
                <a:latin typeface="Calibri" pitchFamily="34" charset="0"/>
              </a:rPr>
              <a:t>Pednekar.,Samadhan</a:t>
            </a:r>
            <a:r>
              <a:rPr lang="en-US" altLang="en-US" sz="1100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altLang="en-US" sz="1100" dirty="0" err="1" smtClean="0">
                <a:solidFill>
                  <a:srgbClr val="000000"/>
                </a:solidFill>
                <a:latin typeface="Calibri" pitchFamily="34" charset="0"/>
              </a:rPr>
              <a:t>bankar</a:t>
            </a:r>
            <a:endParaRPr lang="en-US" altLang="en-US" sz="11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199" name="Rectangle 55"/>
          <p:cNvSpPr>
            <a:spLocks noChangeArrowheads="1"/>
          </p:cNvSpPr>
          <p:nvPr/>
        </p:nvSpPr>
        <p:spPr bwMode="auto">
          <a:xfrm>
            <a:off x="6478588" y="2362200"/>
            <a:ext cx="25130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BENEFITS :-</a:t>
            </a:r>
          </a:p>
        </p:txBody>
      </p:sp>
      <p:sp>
        <p:nvSpPr>
          <p:cNvPr id="68" name="Rectangle 57"/>
          <p:cNvSpPr>
            <a:spLocks noChangeArrowheads="1"/>
          </p:cNvSpPr>
          <p:nvPr/>
        </p:nvSpPr>
        <p:spPr bwMode="auto">
          <a:xfrm>
            <a:off x="6478588" y="2514600"/>
            <a:ext cx="2513012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/>
          <a:lstStyle/>
          <a:p>
            <a:pPr marL="228600" indent="-228600">
              <a:spcBef>
                <a:spcPct val="20000"/>
              </a:spcBef>
              <a:buFontTx/>
              <a:buAutoNum type="arabicParenR"/>
              <a:defRPr/>
            </a:pPr>
            <a:endParaRPr lang="en-US" alt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1" name="Rectangle 59"/>
          <p:cNvSpPr>
            <a:spLocks noChangeArrowheads="1"/>
          </p:cNvSpPr>
          <p:nvPr/>
        </p:nvSpPr>
        <p:spPr bwMode="auto">
          <a:xfrm>
            <a:off x="152400" y="6019800"/>
            <a:ext cx="3046413" cy="230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MANAGER’S SIGN :- </a:t>
            </a: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Sandeep patil</a:t>
            </a:r>
          </a:p>
        </p:txBody>
      </p:sp>
      <p:sp>
        <p:nvSpPr>
          <p:cNvPr id="6202" name="Rectangle 60"/>
          <p:cNvSpPr>
            <a:spLocks noChangeArrowheads="1"/>
          </p:cNvSpPr>
          <p:nvPr/>
        </p:nvSpPr>
        <p:spPr bwMode="auto">
          <a:xfrm>
            <a:off x="152400" y="5791200"/>
            <a:ext cx="30575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REGISTERED BY :- </a:t>
            </a: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Sushma </a:t>
            </a:r>
            <a:r>
              <a:rPr lang="en-US" altLang="en-US" sz="1050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thorat</a:t>
            </a:r>
            <a:endParaRPr lang="en-US" alt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3" name="Rectangle 61"/>
          <p:cNvSpPr>
            <a:spLocks noChangeArrowheads="1"/>
          </p:cNvSpPr>
          <p:nvPr/>
        </p:nvSpPr>
        <p:spPr bwMode="auto">
          <a:xfrm>
            <a:off x="153988" y="5522912"/>
            <a:ext cx="3046412" cy="2635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REGISTRATION NO. &amp; DATE : 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18.11.2016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6075" name="Rectangle 62"/>
          <p:cNvSpPr>
            <a:spLocks noChangeArrowheads="1"/>
          </p:cNvSpPr>
          <p:nvPr/>
        </p:nvSpPr>
        <p:spPr bwMode="auto">
          <a:xfrm>
            <a:off x="158750" y="3679825"/>
            <a:ext cx="3041650" cy="13993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1100" b="1" dirty="0">
                <a:solidFill>
                  <a:srgbClr val="0000CC"/>
                </a:solidFill>
                <a:latin typeface="Calibri" pitchFamily="34" charset="0"/>
              </a:rPr>
              <a:t>WHY - WHY ANALYSIS :-</a:t>
            </a:r>
            <a:r>
              <a:rPr lang="en-US" altLang="en-US" sz="11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</a:p>
          <a:p>
            <a:r>
              <a:rPr lang="en-US" altLang="en-US" sz="1100" b="1" dirty="0">
                <a:solidFill>
                  <a:srgbClr val="0000FF"/>
                </a:solidFill>
                <a:latin typeface="Calibri" pitchFamily="34" charset="0"/>
              </a:rPr>
              <a:t>Why1</a:t>
            </a:r>
            <a:r>
              <a:rPr lang="en-US" altLang="en-US" sz="1100" b="1" dirty="0">
                <a:solidFill>
                  <a:srgbClr val="0000CC"/>
                </a:solidFill>
                <a:latin typeface="Calibri" pitchFamily="34" charset="0"/>
              </a:rPr>
              <a:t> </a:t>
            </a:r>
            <a:r>
              <a:rPr lang="en-US" altLang="en-US" sz="1100" b="1" dirty="0" smtClean="0">
                <a:solidFill>
                  <a:srgbClr val="0033CC"/>
                </a:solidFill>
                <a:latin typeface="Calibri" pitchFamily="34" charset="0"/>
              </a:rPr>
              <a:t>: operator fatigue in resting  flyweight  </a:t>
            </a:r>
            <a:endParaRPr lang="en-US" altLang="en-US" sz="1100" dirty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en-US" altLang="en-US" sz="1100" b="1" dirty="0">
                <a:solidFill>
                  <a:srgbClr val="0000FF"/>
                </a:solidFill>
                <a:latin typeface="Calibri" pitchFamily="34" charset="0"/>
              </a:rPr>
              <a:t>Why2</a:t>
            </a:r>
            <a:r>
              <a:rPr lang="en-US" altLang="en-US" sz="1100" b="1" dirty="0" smtClean="0">
                <a:solidFill>
                  <a:srgbClr val="000000"/>
                </a:solidFill>
                <a:latin typeface="Calibri" pitchFamily="34" charset="0"/>
              </a:rPr>
              <a:t>:-flyweight is movable </a:t>
            </a:r>
            <a:endParaRPr lang="en-US" altLang="en-US" sz="1100" dirty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en-US" altLang="en-US" sz="1100" b="1" dirty="0">
                <a:solidFill>
                  <a:srgbClr val="0000FF"/>
                </a:solidFill>
                <a:latin typeface="Calibri" pitchFamily="34" charset="0"/>
              </a:rPr>
              <a:t>Why3</a:t>
            </a:r>
            <a:r>
              <a:rPr lang="en-US" altLang="en-US" sz="1100" b="1" dirty="0">
                <a:solidFill>
                  <a:srgbClr val="0000CC"/>
                </a:solidFill>
                <a:latin typeface="Calibri" pitchFamily="34" charset="0"/>
              </a:rPr>
              <a:t> </a:t>
            </a:r>
            <a:r>
              <a:rPr lang="en-US" altLang="en-US" sz="1100" b="1" dirty="0" smtClean="0">
                <a:solidFill>
                  <a:srgbClr val="000000"/>
                </a:solidFill>
                <a:latin typeface="Calibri" pitchFamily="34" charset="0"/>
              </a:rPr>
              <a:t>:-</a:t>
            </a:r>
            <a:r>
              <a:rPr lang="en-US" altLang="en-US" sz="1100" dirty="0" smtClean="0">
                <a:solidFill>
                  <a:srgbClr val="000000"/>
                </a:solidFill>
                <a:latin typeface="Calibri" pitchFamily="34" charset="0"/>
              </a:rPr>
              <a:t>  No guide pins locate in fixture                                 </a:t>
            </a:r>
            <a:endParaRPr lang="en-US" altLang="en-US" sz="1100" dirty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en-US" altLang="en-US" sz="1100" b="1" dirty="0">
                <a:solidFill>
                  <a:srgbClr val="0000FF"/>
                </a:solidFill>
                <a:latin typeface="Calibri" pitchFamily="34" charset="0"/>
              </a:rPr>
              <a:t>Why4</a:t>
            </a:r>
            <a:r>
              <a:rPr lang="en-US" altLang="en-US" sz="1100" b="1" dirty="0">
                <a:solidFill>
                  <a:srgbClr val="0000CC"/>
                </a:solidFill>
                <a:latin typeface="Calibri" pitchFamily="34" charset="0"/>
              </a:rPr>
              <a:t> </a:t>
            </a:r>
            <a:r>
              <a:rPr lang="en-US" altLang="en-US" sz="1100" b="1" dirty="0" smtClean="0">
                <a:solidFill>
                  <a:srgbClr val="000000"/>
                </a:solidFill>
                <a:latin typeface="Calibri" pitchFamily="34" charset="0"/>
              </a:rPr>
              <a:t>:-</a:t>
            </a:r>
            <a:r>
              <a:rPr lang="en-US" altLang="en-US" sz="1100" dirty="0" smtClean="0">
                <a:solidFill>
                  <a:srgbClr val="000000"/>
                </a:solidFill>
                <a:latin typeface="Calibri" pitchFamily="34" charset="0"/>
              </a:rPr>
              <a:t> Free play of flyweight on number  </a:t>
            </a:r>
            <a:endParaRPr lang="en-US" altLang="en-US" sz="1100" dirty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en-US" altLang="en-US" sz="1100" dirty="0" smtClean="0">
                <a:solidFill>
                  <a:srgbClr val="000000"/>
                </a:solidFill>
                <a:latin typeface="Calibri" pitchFamily="34" charset="0"/>
              </a:rPr>
              <a:t>Why 5: Weak design </a:t>
            </a:r>
            <a:endParaRPr lang="en-US" altLang="en-US" sz="11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205" name="Rectangle 63"/>
          <p:cNvSpPr>
            <a:spLocks noChangeArrowheads="1"/>
          </p:cNvSpPr>
          <p:nvPr/>
        </p:nvSpPr>
        <p:spPr bwMode="auto">
          <a:xfrm>
            <a:off x="3205163" y="3657600"/>
            <a:ext cx="3273425" cy="284323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RESULT :-</a:t>
            </a: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4" name="Rectangle 81"/>
          <p:cNvSpPr>
            <a:spLocks noChangeArrowheads="1"/>
          </p:cNvSpPr>
          <p:nvPr/>
        </p:nvSpPr>
        <p:spPr bwMode="auto">
          <a:xfrm>
            <a:off x="8458200" y="6094413"/>
            <a:ext cx="60960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5" name="Rectangle 85"/>
          <p:cNvSpPr>
            <a:spLocks noChangeArrowheads="1"/>
          </p:cNvSpPr>
          <p:nvPr/>
        </p:nvSpPr>
        <p:spPr bwMode="auto">
          <a:xfrm>
            <a:off x="6478588" y="3276600"/>
            <a:ext cx="251301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KAIZEN SUSTENANCE</a:t>
            </a:r>
          </a:p>
        </p:txBody>
      </p:sp>
      <p:sp>
        <p:nvSpPr>
          <p:cNvPr id="6216" name="Rectangle 105"/>
          <p:cNvSpPr>
            <a:spLocks noChangeArrowheads="1"/>
          </p:cNvSpPr>
          <p:nvPr/>
        </p:nvSpPr>
        <p:spPr bwMode="auto">
          <a:xfrm>
            <a:off x="152400" y="152400"/>
            <a:ext cx="8839200" cy="634843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7" name="Line 83"/>
          <p:cNvSpPr>
            <a:spLocks noChangeShapeType="1"/>
          </p:cNvSpPr>
          <p:nvPr/>
        </p:nvSpPr>
        <p:spPr bwMode="auto">
          <a:xfrm>
            <a:off x="6326188" y="1979613"/>
            <a:ext cx="0" cy="268287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9" name="Line 86"/>
          <p:cNvSpPr>
            <a:spLocks noChangeShapeType="1"/>
          </p:cNvSpPr>
          <p:nvPr/>
        </p:nvSpPr>
        <p:spPr bwMode="auto">
          <a:xfrm>
            <a:off x="6326188" y="1905000"/>
            <a:ext cx="0" cy="27305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0" name="Line 87"/>
          <p:cNvSpPr>
            <a:spLocks noChangeShapeType="1"/>
          </p:cNvSpPr>
          <p:nvPr/>
        </p:nvSpPr>
        <p:spPr bwMode="auto">
          <a:xfrm>
            <a:off x="6326188" y="2152650"/>
            <a:ext cx="0" cy="76200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6083" name="Rectangle 78"/>
          <p:cNvSpPr>
            <a:spLocks noChangeArrowheads="1"/>
          </p:cNvSpPr>
          <p:nvPr/>
        </p:nvSpPr>
        <p:spPr bwMode="auto">
          <a:xfrm>
            <a:off x="6707188" y="6094413"/>
            <a:ext cx="457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altLang="en-US" sz="900" b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04" name="Rectangle 88"/>
          <p:cNvSpPr>
            <a:spLocks noChangeArrowheads="1"/>
          </p:cNvSpPr>
          <p:nvPr/>
        </p:nvSpPr>
        <p:spPr bwMode="auto">
          <a:xfrm>
            <a:off x="6478588" y="3581401"/>
            <a:ext cx="2513012" cy="1204921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</a:rPr>
              <a:t>WHAT TO DO:</a:t>
            </a:r>
            <a:r>
              <a:rPr lang="en-US" sz="1050" b="1" dirty="0">
                <a:solidFill>
                  <a:srgbClr val="000000"/>
                </a:solidFill>
                <a:latin typeface="Calibri"/>
              </a:rPr>
              <a:t>  </a:t>
            </a:r>
            <a:r>
              <a:rPr lang="en-US" sz="1100" dirty="0" smtClean="0">
                <a:solidFill>
                  <a:srgbClr val="000000"/>
                </a:solidFill>
                <a:latin typeface="Calibri" pitchFamily="34" charset="0"/>
              </a:rPr>
              <a:t>Point should be added in fixture validation sheet</a:t>
            </a:r>
            <a:endParaRPr lang="en-US" altLang="en-US" sz="1100" dirty="0">
              <a:solidFill>
                <a:srgbClr val="000000"/>
              </a:solidFill>
              <a:latin typeface="Calibri" pitchFamily="34" charset="0"/>
            </a:endParaRPr>
          </a:p>
          <a:p>
            <a:pPr>
              <a:defRPr/>
            </a:pPr>
            <a:endParaRPr lang="en-US" sz="1000" b="1" dirty="0">
              <a:solidFill>
                <a:srgbClr val="000000"/>
              </a:solidFill>
              <a:latin typeface="Calibri"/>
            </a:endParaRPr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</a:rPr>
              <a:t>HOW TO DO: </a:t>
            </a:r>
            <a:r>
              <a:rPr lang="en-US" sz="1050" b="1" dirty="0" smtClean="0">
                <a:solidFill>
                  <a:srgbClr val="0000CC"/>
                </a:solidFill>
                <a:latin typeface="Calibri"/>
              </a:rPr>
              <a:t>By audit</a:t>
            </a:r>
            <a:endParaRPr lang="en-US" sz="1050" dirty="0">
              <a:solidFill>
                <a:srgbClr val="000000"/>
              </a:solidFill>
            </a:endParaRPr>
          </a:p>
          <a:p>
            <a:pPr>
              <a:defRPr/>
            </a:pPr>
            <a:endParaRPr lang="en-US" sz="1000" b="1" dirty="0">
              <a:solidFill>
                <a:srgbClr val="000000"/>
              </a:solidFill>
              <a:latin typeface="Calibri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</a:rPr>
              <a:t>FREQUENCY </a:t>
            </a:r>
            <a:r>
              <a:rPr lang="en-US" sz="1050" b="1" dirty="0" smtClean="0">
                <a:solidFill>
                  <a:srgbClr val="0000CC"/>
                </a:solidFill>
                <a:latin typeface="Calibri"/>
              </a:rPr>
              <a:t>–</a:t>
            </a:r>
            <a:endParaRPr 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5" name="TextBox 4"/>
          <p:cNvSpPr txBox="1">
            <a:spLocks noChangeArrowheads="1"/>
          </p:cNvSpPr>
          <p:nvPr/>
        </p:nvSpPr>
        <p:spPr bwMode="auto">
          <a:xfrm>
            <a:off x="1182688" y="234950"/>
            <a:ext cx="395287" cy="2540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P15</a:t>
            </a:r>
          </a:p>
        </p:txBody>
      </p:sp>
      <p:sp>
        <p:nvSpPr>
          <p:cNvPr id="6228" name="Rounded Rectangle 95"/>
          <p:cNvSpPr>
            <a:spLocks noChangeArrowheads="1"/>
          </p:cNvSpPr>
          <p:nvPr/>
        </p:nvSpPr>
        <p:spPr bwMode="auto">
          <a:xfrm>
            <a:off x="5572132" y="3357562"/>
            <a:ext cx="914400" cy="280987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105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After</a:t>
            </a:r>
          </a:p>
        </p:txBody>
      </p:sp>
      <p:sp>
        <p:nvSpPr>
          <p:cNvPr id="6229" name="Rounded Rectangle 96"/>
          <p:cNvSpPr>
            <a:spLocks noChangeArrowheads="1"/>
          </p:cNvSpPr>
          <p:nvPr/>
        </p:nvSpPr>
        <p:spPr bwMode="auto">
          <a:xfrm>
            <a:off x="2285984" y="3357562"/>
            <a:ext cx="914400" cy="280988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105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Before</a:t>
            </a: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152400" y="5079217"/>
            <a:ext cx="3048000" cy="421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FF0000"/>
                </a:solidFill>
                <a:latin typeface="Calibri" pitchFamily="34" charset="0"/>
              </a:rPr>
              <a:t>ROOT CAUSE : </a:t>
            </a:r>
            <a:r>
              <a:rPr lang="en-US" sz="11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Weak  fixture design </a:t>
            </a:r>
            <a:endParaRPr lang="en-US" altLang="en-US" sz="1100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altLang="en-US" sz="11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89" name="Rectangle 34"/>
          <p:cNvSpPr>
            <a:spLocks noChangeArrowheads="1"/>
          </p:cNvSpPr>
          <p:nvPr/>
        </p:nvSpPr>
        <p:spPr bwMode="auto">
          <a:xfrm>
            <a:off x="5713413" y="461963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</a:t>
            </a:r>
          </a:p>
        </p:txBody>
      </p:sp>
      <p:sp>
        <p:nvSpPr>
          <p:cNvPr id="86092" name="TextBox 4"/>
          <p:cNvSpPr txBox="1">
            <a:spLocks noChangeArrowheads="1"/>
          </p:cNvSpPr>
          <p:nvPr/>
        </p:nvSpPr>
        <p:spPr bwMode="auto">
          <a:xfrm>
            <a:off x="6935788" y="2533650"/>
            <a:ext cx="20287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IN" sz="1200" dirty="0" smtClean="0"/>
              <a:t>No customer complaint </a:t>
            </a:r>
          </a:p>
          <a:p>
            <a:r>
              <a:rPr lang="en-IN" sz="1200" dirty="0" smtClean="0"/>
              <a:t>Time saving </a:t>
            </a:r>
          </a:p>
          <a:p>
            <a:r>
              <a:rPr lang="en-IN" sz="1200" dirty="0" smtClean="0"/>
              <a:t>Date punching operation easier </a:t>
            </a:r>
            <a:endParaRPr lang="en-IN" sz="1200" dirty="0"/>
          </a:p>
        </p:txBody>
      </p:sp>
      <p:graphicFrame>
        <p:nvGraphicFramePr>
          <p:cNvPr id="105" name="Table 1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183107"/>
              </p:ext>
            </p:extLst>
          </p:nvPr>
        </p:nvGraphicFramePr>
        <p:xfrm>
          <a:off x="6500826" y="4800600"/>
          <a:ext cx="2500330" cy="17002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662"/>
                <a:gridCol w="465418"/>
                <a:gridCol w="495738"/>
                <a:gridCol w="721138"/>
                <a:gridCol w="509374"/>
              </a:tblGrid>
              <a:tr h="377830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1" dirty="0" smtClean="0">
                          <a:solidFill>
                            <a:srgbClr val="0000CC"/>
                          </a:solidFill>
                          <a:latin typeface="Calibri" pitchFamily="34" charset="0"/>
                          <a:cs typeface="Calibri" pitchFamily="34" charset="0"/>
                        </a:rPr>
                        <a:t>SCOPE &amp; PLAN FOR HORIZONTAL DEPLOYMENT</a:t>
                      </a: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5059">
                <a:tc>
                  <a:txBody>
                    <a:bodyPr/>
                    <a:lstStyle/>
                    <a:p>
                      <a:r>
                        <a:rPr lang="en-US" sz="7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</a:t>
                      </a:r>
                      <a:endParaRPr lang="en-US" sz="7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7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US" sz="7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CELL</a:t>
                      </a:r>
                      <a:endParaRPr lang="en-US" sz="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TDC</a:t>
                      </a:r>
                      <a:endParaRPr lang="en-US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RESP.</a:t>
                      </a:r>
                      <a:endParaRPr lang="en-US" sz="7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</a:t>
                      </a:r>
                      <a:endParaRPr lang="en-US" sz="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19515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r>
                        <a:rPr lang="en-US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Casting</a:t>
                      </a:r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sz="9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Mr. Nitin</a:t>
                      </a:r>
                      <a:r>
                        <a:rPr lang="en-US" sz="9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 sutar</a:t>
                      </a:r>
                      <a:endParaRPr lang="en-US" sz="9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charset="0"/>
                      </a:endParaRPr>
                    </a:p>
                    <a:p>
                      <a:pPr algn="l" rtl="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sz="9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Arial" charset="0"/>
                        </a:rPr>
                        <a:t>Completed</a:t>
                      </a:r>
                      <a:endParaRPr lang="en-US" sz="8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783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6124" name="TextBox 3"/>
          <p:cNvSpPr txBox="1">
            <a:spLocks noChangeArrowheads="1"/>
          </p:cNvSpPr>
          <p:nvPr/>
        </p:nvSpPr>
        <p:spPr bwMode="auto">
          <a:xfrm>
            <a:off x="126206" y="3358153"/>
            <a:ext cx="194865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IN" sz="1050" dirty="0" smtClean="0"/>
              <a:t>No pins </a:t>
            </a:r>
            <a:r>
              <a:rPr lang="en-IN" sz="1100" dirty="0" smtClean="0"/>
              <a:t>available </a:t>
            </a:r>
            <a:r>
              <a:rPr lang="en-IN" sz="1100" dirty="0"/>
              <a:t>for  </a:t>
            </a:r>
            <a:r>
              <a:rPr lang="en-IN" sz="1100" dirty="0" smtClean="0"/>
              <a:t>flyweight  resting </a:t>
            </a:r>
            <a:endParaRPr lang="en-IN" sz="1100" dirty="0"/>
          </a:p>
        </p:txBody>
      </p:sp>
      <p:pic>
        <p:nvPicPr>
          <p:cNvPr id="1026" name="Picture 2" descr="P:\Monika\kaizen\Kaizen (Oct)\DSC_001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990555" y="1068342"/>
            <a:ext cx="1405028" cy="3011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2" descr="P:\Monika\kaizen\Kaizen (Oct)\DSC_0015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03352" y="998350"/>
            <a:ext cx="1523998" cy="3216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380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257</Words>
  <Application>Microsoft Office PowerPoint</Application>
  <PresentationFormat>On-screen Show (4:3)</PresentationFormat>
  <Paragraphs>81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Yuraj Desai</dc:creator>
  <cp:lastModifiedBy>Yuraj Desai</cp:lastModifiedBy>
  <cp:revision>2</cp:revision>
  <dcterms:created xsi:type="dcterms:W3CDTF">2006-08-16T00:00:00Z</dcterms:created>
  <dcterms:modified xsi:type="dcterms:W3CDTF">2016-12-07T09:32:16Z</dcterms:modified>
</cp:coreProperties>
</file>